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3.svg" ContentType="image/sv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14.png" ContentType="image/png"/>
  <Override PartName="/ppt/media/image5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89FE71-A1E1-46E4-8EB8-77FB5B7A89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0CE61625-9535-4374-8518-D913D90D4D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467C1BC-25F2-4AC4-9769-1782058472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5BDB74-E479-4897-80EA-AC184E315A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F2B129-F653-41B6-8FE1-06354882CF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594F7D-C6CE-4232-9059-EC5A431880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7044CF3-026D-4F76-A2AC-8C367D65A8A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48151E4-D38C-4635-91AA-D538F11121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48E4A8B-84C2-44C6-8ECD-95697CCC59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CF2B0BD-B83C-44B7-8EDF-3C1E339F1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09DFB49-01BE-4CFC-8E6D-9E35A666B7A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287679-A76D-437F-86C9-783B3903F8C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3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851071-2152-444A-8CE9-69ADB2420DB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02DE91F-67DD-4DA4-82C0-BE8B15F9875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406554-DFDA-4CA7-A458-5B190E6153B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C55368-C32E-4EAA-8672-F164296E2A0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3E2B3C-E083-4FB2-8E77-574E6DCCAB2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DE1466-BD19-4874-9F6F-57B1009285B1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AF98A1-C0A8-43F9-BEFD-B071AFF0DFF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02D6A40-C0B8-4FAB-ABFE-5C97E919BA0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206FED-1191-4323-AFF6-EDA028619DC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865BD2-FD19-4C06-9CB6-3108029E4C6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1" name="Group 3"/>
          <p:cNvGrpSpPr/>
          <p:nvPr/>
        </p:nvGrpSpPr>
        <p:grpSpPr>
          <a:xfrm>
            <a:off x="0" y="-180720"/>
            <a:ext cx="3085560" cy="10467000"/>
            <a:chOff x="0" y="-180720"/>
            <a:chExt cx="3085560" cy="10467000"/>
          </a:xfrm>
        </p:grpSpPr>
        <p:sp>
          <p:nvSpPr>
            <p:cNvPr id="52" name="Freeform 4"/>
            <p:cNvSpPr/>
            <p:nvPr/>
          </p:nvSpPr>
          <p:spPr>
            <a:xfrm>
              <a:off x="0" y="0"/>
              <a:ext cx="3085560" cy="10286280"/>
            </a:xfrm>
            <a:custGeom>
              <a:avLst/>
              <a:gdLst>
                <a:gd name="textAreaLeft" fmla="*/ 0 w 3085560"/>
                <a:gd name="textAreaRight" fmla="*/ 3086280 w 3085560"/>
                <a:gd name="textAreaTop" fmla="*/ 0 h 10286280"/>
                <a:gd name="textAreaBottom" fmla="*/ 10287000 h 10286280"/>
              </a:gdLst>
              <a:ahLst/>
              <a:rect l="textAreaLeft" t="textAreaTop" r="textAreaRight" b="textAreaBottom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3" name="TextBox 5"/>
            <p:cNvSpPr/>
            <p:nvPr/>
          </p:nvSpPr>
          <p:spPr>
            <a:xfrm>
              <a:off x="0" y="-180720"/>
              <a:ext cx="3085560" cy="10467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54" name="TextBox 6"/>
          <p:cNvSpPr/>
          <p:nvPr/>
        </p:nvSpPr>
        <p:spPr>
          <a:xfrm>
            <a:off x="3648240" y="2911680"/>
            <a:ext cx="721764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1265"/>
              </a:lnSpc>
            </a:pPr>
            <a:r>
              <a:rPr b="0" lang="en-US" sz="8040" spc="-1" strike="noStrike">
                <a:solidFill>
                  <a:srgbClr val="000000"/>
                </a:solidFill>
                <a:latin typeface="Lato Bold"/>
                <a:ea typeface="Lato Bold"/>
              </a:rPr>
              <a:t>BDM Project </a:t>
            </a:r>
            <a:endParaRPr b="0" lang="en-IN" sz="80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Box 7"/>
          <p:cNvSpPr/>
          <p:nvPr/>
        </p:nvSpPr>
        <p:spPr>
          <a:xfrm>
            <a:off x="3648240" y="4106880"/>
            <a:ext cx="10990800" cy="169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3343"/>
              </a:lnSpc>
            </a:pPr>
            <a:r>
              <a:rPr b="0" lang="en-US" sz="9530" spc="-1" strike="noStrike">
                <a:solidFill>
                  <a:srgbClr val="593c8f"/>
                </a:solidFill>
                <a:latin typeface="League Spartan"/>
                <a:ea typeface="League Spartan"/>
              </a:rPr>
              <a:t>PRESENTATION</a:t>
            </a:r>
            <a:endParaRPr b="0" lang="en-IN" sz="95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AutoShape 8"/>
          <p:cNvSpPr/>
          <p:nvPr/>
        </p:nvSpPr>
        <p:spPr>
          <a:xfrm flipV="1">
            <a:off x="3648240" y="5611320"/>
            <a:ext cx="9687960" cy="2052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24480" bIns="-24480" anchor="t" anchorCtr="1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Freeform 9"/>
          <p:cNvSpPr/>
          <p:nvPr/>
        </p:nvSpPr>
        <p:spPr>
          <a:xfrm>
            <a:off x="13763160" y="387360"/>
            <a:ext cx="4159440" cy="4114080"/>
          </a:xfrm>
          <a:custGeom>
            <a:avLst/>
            <a:gdLst>
              <a:gd name="textAreaLeft" fmla="*/ 0 w 4159440"/>
              <a:gd name="textAreaRight" fmla="*/ 4160160 w 4159440"/>
              <a:gd name="textAreaTop" fmla="*/ 0 h 4114080"/>
              <a:gd name="textAreaBottom" fmla="*/ 4114800 h 4114080"/>
            </a:gdLst>
            <a:ahLst/>
            <a:rect l="textAreaLeft" t="textAreaTop" r="textAreaRight" b="textAreaBottom"/>
            <a:pathLst>
              <a:path w="4160184" h="4114800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  <a:alphaModFix amt="37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Box 10"/>
          <p:cNvSpPr/>
          <p:nvPr/>
        </p:nvSpPr>
        <p:spPr>
          <a:xfrm>
            <a:off x="3648240" y="5924520"/>
            <a:ext cx="9687240" cy="24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79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Poppins"/>
                <a:ea typeface="Poppins"/>
              </a:rPr>
              <a:t>Optimising the purchasing system of a small shop</a:t>
            </a:r>
            <a:endParaRPr b="0" lang="en-IN" sz="34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779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779"/>
              </a:lnSpc>
            </a:pPr>
            <a:r>
              <a:rPr b="0" lang="en-US" sz="3420" spc="-1" strike="noStrike">
                <a:solidFill>
                  <a:srgbClr val="000000"/>
                </a:solidFill>
                <a:latin typeface="Poppins"/>
                <a:ea typeface="Poppins"/>
              </a:rPr>
              <a:t>By Anirudh Gautham (21f2000384)</a:t>
            </a:r>
            <a:endParaRPr b="0" lang="en-IN" sz="3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2"/>
          <p:cNvGrpSpPr/>
          <p:nvPr/>
        </p:nvGrpSpPr>
        <p:grpSpPr>
          <a:xfrm>
            <a:off x="0" y="4962600"/>
            <a:ext cx="18287280" cy="5324040"/>
            <a:chOff x="0" y="4962600"/>
            <a:chExt cx="18287280" cy="5324040"/>
          </a:xfrm>
        </p:grpSpPr>
        <p:sp>
          <p:nvSpPr>
            <p:cNvPr id="100" name="Freeform 3"/>
            <p:cNvSpPr/>
            <p:nvPr/>
          </p:nvSpPr>
          <p:spPr>
            <a:xfrm>
              <a:off x="0" y="5143680"/>
              <a:ext cx="18287280" cy="5142960"/>
            </a:xfrm>
            <a:custGeom>
              <a:avLst/>
              <a:gdLst>
                <a:gd name="textAreaLeft" fmla="*/ 0 w 18287280"/>
                <a:gd name="textAreaRight" fmla="*/ 18288000 w 18287280"/>
                <a:gd name="textAreaTop" fmla="*/ 0 h 5142960"/>
                <a:gd name="textAreaBottom" fmla="*/ 5143680 h 5142960"/>
              </a:gdLst>
              <a:ahLst/>
              <a:rect l="textAreaLeft" t="textAreaTop" r="textAreaRight" b="textAreaBottom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IN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TextBox 4"/>
            <p:cNvSpPr/>
            <p:nvPr/>
          </p:nvSpPr>
          <p:spPr>
            <a:xfrm>
              <a:off x="0" y="4962600"/>
              <a:ext cx="18287280" cy="5323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02" name="TextBox 5"/>
          <p:cNvSpPr/>
          <p:nvPr/>
        </p:nvSpPr>
        <p:spPr>
          <a:xfrm>
            <a:off x="4072320" y="5641560"/>
            <a:ext cx="10143000" cy="143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11273"/>
              </a:lnSpc>
            </a:pPr>
            <a:r>
              <a:rPr b="0" lang="en-US" sz="8050" spc="-1" strike="noStrike">
                <a:solidFill>
                  <a:srgbClr val="593c8f"/>
                </a:solidFill>
                <a:latin typeface="League Spartan"/>
                <a:ea typeface="League Spartan"/>
              </a:rPr>
              <a:t>THANK YOU!</a:t>
            </a:r>
            <a:endParaRPr b="0" lang="en-IN" sz="8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Freeform 6"/>
          <p:cNvSpPr/>
          <p:nvPr/>
        </p:nvSpPr>
        <p:spPr>
          <a:xfrm>
            <a:off x="0" y="0"/>
            <a:ext cx="18151920" cy="5479200"/>
          </a:xfrm>
          <a:custGeom>
            <a:avLst/>
            <a:gdLst>
              <a:gd name="textAreaLeft" fmla="*/ 0 w 18151920"/>
              <a:gd name="textAreaRight" fmla="*/ 18152640 w 18151920"/>
              <a:gd name="textAreaTop" fmla="*/ 0 h 5479200"/>
              <a:gd name="textAreaBottom" fmla="*/ 5479920 h 5479200"/>
            </a:gdLst>
            <a:ahLst/>
            <a:rect l="textAreaLeft" t="textAreaTop" r="textAreaRight" b="textAreaBottom"/>
            <a:pathLst>
              <a:path w="18152492" h="5479786">
                <a:moveTo>
                  <a:pt x="0" y="0"/>
                </a:moveTo>
                <a:lnTo>
                  <a:pt x="18152492" y="0"/>
                </a:lnTo>
                <a:lnTo>
                  <a:pt x="18152492" y="5479786"/>
                </a:lnTo>
                <a:lnTo>
                  <a:pt x="0" y="54797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Box 7"/>
          <p:cNvSpPr/>
          <p:nvPr/>
        </p:nvSpPr>
        <p:spPr>
          <a:xfrm>
            <a:off x="4829760" y="7188840"/>
            <a:ext cx="8628120" cy="12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80"/>
              </a:lnSpc>
            </a:pPr>
            <a:r>
              <a:rPr b="0" lang="en-US" sz="2340" spc="-1" strike="noStrike">
                <a:solidFill>
                  <a:srgbClr val="000000"/>
                </a:solidFill>
                <a:latin typeface="Poppins"/>
                <a:ea typeface="Poppins"/>
              </a:rPr>
              <a:t>Data, shop pics and interview - https://drive.google.com/drive/folders/1HRDoGGvL8bSmpGFkU4H0Sm1RMjHhSHFv?usp=drive_link</a:t>
            </a:r>
            <a:endParaRPr b="0" lang="en-IN" sz="23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extBox 3"/>
          <p:cNvSpPr/>
          <p:nvPr/>
        </p:nvSpPr>
        <p:spPr>
          <a:xfrm>
            <a:off x="1267560" y="1828440"/>
            <a:ext cx="6435000" cy="129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174"/>
              </a:lnSpc>
            </a:pPr>
            <a:r>
              <a:rPr b="0" lang="en-US" sz="7269" spc="-1" strike="noStrike">
                <a:solidFill>
                  <a:srgbClr val="593c8f"/>
                </a:solidFill>
                <a:latin typeface="League Spartan"/>
                <a:ea typeface="League Spartan"/>
              </a:rPr>
              <a:t>AGENCIES</a:t>
            </a:r>
            <a:endParaRPr b="0" lang="en-IN" sz="726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Freeform 4"/>
          <p:cNvSpPr/>
          <p:nvPr/>
        </p:nvSpPr>
        <p:spPr>
          <a:xfrm>
            <a:off x="10074240" y="1136160"/>
            <a:ext cx="7754400" cy="8013600"/>
          </a:xfrm>
          <a:custGeom>
            <a:avLst/>
            <a:gdLst>
              <a:gd name="textAreaLeft" fmla="*/ 0 w 7754400"/>
              <a:gd name="textAreaRight" fmla="*/ 7755120 w 7754400"/>
              <a:gd name="textAreaTop" fmla="*/ 0 h 8013600"/>
              <a:gd name="textAreaBottom" fmla="*/ 8014320 h 8013600"/>
            </a:gdLst>
            <a:ahLst/>
            <a:rect l="textAreaLeft" t="textAreaTop" r="textAreaRight" b="textAreaBottom"/>
            <a:pathLst>
              <a:path w="7755022" h="8014422">
                <a:moveTo>
                  <a:pt x="0" y="0"/>
                </a:moveTo>
                <a:lnTo>
                  <a:pt x="7755022" y="0"/>
                </a:lnTo>
                <a:lnTo>
                  <a:pt x="7755022" y="8014422"/>
                </a:lnTo>
                <a:lnTo>
                  <a:pt x="0" y="80144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Box 5"/>
          <p:cNvSpPr/>
          <p:nvPr/>
        </p:nvSpPr>
        <p:spPr>
          <a:xfrm>
            <a:off x="1267560" y="885960"/>
            <a:ext cx="4226040" cy="13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247"/>
              </a:lnSpc>
            </a:pPr>
            <a:r>
              <a:rPr b="0" lang="en-US" sz="7319" spc="-1" strike="noStrike">
                <a:solidFill>
                  <a:srgbClr val="000000"/>
                </a:solidFill>
                <a:latin typeface="Lato Bold"/>
                <a:ea typeface="Lato Bold"/>
              </a:rPr>
              <a:t>SUN</a:t>
            </a:r>
            <a:endParaRPr b="0" lang="en-IN" sz="731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Box 6"/>
          <p:cNvSpPr/>
          <p:nvPr/>
        </p:nvSpPr>
        <p:spPr>
          <a:xfrm>
            <a:off x="1031400" y="3275640"/>
            <a:ext cx="8287200" cy="526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914400" indent="-457200" defTabSz="914400">
              <a:lnSpc>
                <a:spcPts val="59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30" spc="-1" strike="noStrike">
                <a:solidFill>
                  <a:srgbClr val="000000"/>
                </a:solidFill>
                <a:latin typeface="Poppins"/>
                <a:ea typeface="Poppins"/>
              </a:rPr>
              <a:t>A small shop in RA Puram, Chennai</a:t>
            </a:r>
            <a:endParaRPr b="0" lang="en-IN" sz="423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ts val="59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30" spc="-1" strike="noStrike">
                <a:solidFill>
                  <a:srgbClr val="000000"/>
                </a:solidFill>
                <a:latin typeface="Poppins"/>
                <a:ea typeface="Poppins"/>
              </a:rPr>
              <a:t>Sells stationary, snacks and other daily items</a:t>
            </a:r>
            <a:endParaRPr b="0" lang="en-IN" sz="423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457200" defTabSz="914400">
              <a:lnSpc>
                <a:spcPts val="59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30" spc="-1" strike="noStrike">
                <a:solidFill>
                  <a:srgbClr val="000000"/>
                </a:solidFill>
                <a:latin typeface="Poppins"/>
                <a:ea typeface="Poppins"/>
              </a:rPr>
              <a:t>Owned and run by Mr. Murugesh, a longtime entrepreneur</a:t>
            </a:r>
            <a:endParaRPr b="0" lang="en-IN" sz="42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2"/>
          <p:cNvSpPr/>
          <p:nvPr/>
        </p:nvSpPr>
        <p:spPr>
          <a:xfrm>
            <a:off x="0" y="3600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TextBox 3"/>
          <p:cNvSpPr/>
          <p:nvPr/>
        </p:nvSpPr>
        <p:spPr>
          <a:xfrm>
            <a:off x="790560" y="876240"/>
            <a:ext cx="9167400" cy="272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0738"/>
              </a:lnSpc>
            </a:pPr>
            <a:r>
              <a:rPr b="0" lang="en-US" sz="7669" spc="-1" strike="noStrike">
                <a:solidFill>
                  <a:srgbClr val="000000"/>
                </a:solidFill>
                <a:latin typeface="Lato Bold"/>
                <a:ea typeface="Lato Bold"/>
              </a:rPr>
              <a:t>CHALLENGES FACED</a:t>
            </a:r>
            <a:endParaRPr b="0" lang="en-IN" sz="766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AutoShape 4"/>
          <p:cNvSpPr/>
          <p:nvPr/>
        </p:nvSpPr>
        <p:spPr>
          <a:xfrm>
            <a:off x="1028520" y="2186640"/>
            <a:ext cx="36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Freeform 5"/>
          <p:cNvSpPr/>
          <p:nvPr/>
        </p:nvSpPr>
        <p:spPr>
          <a:xfrm>
            <a:off x="9709920" y="1332000"/>
            <a:ext cx="7039800" cy="7738920"/>
          </a:xfrm>
          <a:custGeom>
            <a:avLst/>
            <a:gdLst>
              <a:gd name="textAreaLeft" fmla="*/ 0 w 7039800"/>
              <a:gd name="textAreaRight" fmla="*/ 7040520 w 7039800"/>
              <a:gd name="textAreaTop" fmla="*/ 0 h 7738920"/>
              <a:gd name="textAreaBottom" fmla="*/ 7739640 h 7738920"/>
            </a:gdLst>
            <a:ahLst/>
            <a:rect l="textAreaLeft" t="textAreaTop" r="textAreaRight" b="textAreaBottom"/>
            <a:pathLst>
              <a:path w="7040351" h="7739518">
                <a:moveTo>
                  <a:pt x="0" y="0"/>
                </a:moveTo>
                <a:lnTo>
                  <a:pt x="7040351" y="0"/>
                </a:lnTo>
                <a:lnTo>
                  <a:pt x="7040351" y="7739518"/>
                </a:lnTo>
                <a:lnTo>
                  <a:pt x="0" y="77395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TextBox 6"/>
          <p:cNvSpPr/>
          <p:nvPr/>
        </p:nvSpPr>
        <p:spPr>
          <a:xfrm>
            <a:off x="616680" y="3741480"/>
            <a:ext cx="8526600" cy="538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934200" indent="-466920" defTabSz="914400">
              <a:lnSpc>
                <a:spcPts val="605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330" spc="-1" strike="noStrike">
                <a:solidFill>
                  <a:srgbClr val="000000"/>
                </a:solidFill>
                <a:latin typeface="Poppins"/>
                <a:ea typeface="Poppins"/>
              </a:rPr>
              <a:t>Allocation of money among products and categories.</a:t>
            </a:r>
            <a:endParaRPr b="0" lang="en-IN" sz="4330" spc="-1" strike="noStrike">
              <a:solidFill>
                <a:srgbClr val="000000"/>
              </a:solidFill>
              <a:latin typeface="Arial"/>
            </a:endParaRPr>
          </a:p>
          <a:p>
            <a:pPr lvl="1" marL="934200" indent="-466920" defTabSz="914400">
              <a:lnSpc>
                <a:spcPts val="605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330" spc="-1" strike="noStrike">
                <a:solidFill>
                  <a:srgbClr val="000000"/>
                </a:solidFill>
                <a:latin typeface="Poppins"/>
                <a:ea typeface="Poppins"/>
              </a:rPr>
              <a:t>Selection of products to sell.</a:t>
            </a:r>
            <a:endParaRPr b="0" lang="en-IN" sz="4330" spc="-1" strike="noStrike">
              <a:solidFill>
                <a:srgbClr val="000000"/>
              </a:solidFill>
              <a:latin typeface="Arial"/>
            </a:endParaRPr>
          </a:p>
          <a:p>
            <a:pPr lvl="1" marL="934200" indent="-466920" defTabSz="914400">
              <a:lnSpc>
                <a:spcPts val="605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330" spc="-1" strike="noStrike">
                <a:solidFill>
                  <a:srgbClr val="000000"/>
                </a:solidFill>
                <a:latin typeface="Poppins"/>
                <a:ea typeface="Poppins"/>
              </a:rPr>
              <a:t>No coordinated purchasing system.</a:t>
            </a:r>
            <a:endParaRPr b="0" lang="en-IN" sz="4330" spc="-1" strike="noStrike">
              <a:solidFill>
                <a:srgbClr val="000000"/>
              </a:solidFill>
              <a:latin typeface="Arial"/>
            </a:endParaRPr>
          </a:p>
          <a:p>
            <a:pPr lvl="1" marL="934200" indent="-466920" defTabSz="914400">
              <a:lnSpc>
                <a:spcPts val="6058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330" spc="-1" strike="noStrike">
                <a:solidFill>
                  <a:srgbClr val="000000"/>
                </a:solidFill>
                <a:latin typeface="Poppins"/>
                <a:ea typeface="Poppins"/>
              </a:rPr>
              <a:t>Lack of useful data</a:t>
            </a:r>
            <a:endParaRPr b="0" lang="en-IN" sz="43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Freeform 3"/>
          <p:cNvSpPr/>
          <p:nvPr/>
        </p:nvSpPr>
        <p:spPr>
          <a:xfrm>
            <a:off x="8340840" y="630360"/>
            <a:ext cx="9488520" cy="4803120"/>
          </a:xfrm>
          <a:custGeom>
            <a:avLst/>
            <a:gdLst>
              <a:gd name="textAreaLeft" fmla="*/ 0 w 9488520"/>
              <a:gd name="textAreaRight" fmla="*/ 9489240 w 9488520"/>
              <a:gd name="textAreaTop" fmla="*/ 0 h 4803120"/>
              <a:gd name="textAreaBottom" fmla="*/ 4803840 h 4803120"/>
            </a:gdLst>
            <a:ahLst/>
            <a:rect l="textAreaLeft" t="textAreaTop" r="textAreaRight" b="textAreaBottom"/>
            <a:pathLst>
              <a:path w="9489061" h="4803753">
                <a:moveTo>
                  <a:pt x="0" y="0"/>
                </a:moveTo>
                <a:lnTo>
                  <a:pt x="9489061" y="0"/>
                </a:lnTo>
                <a:lnTo>
                  <a:pt x="9489061" y="4803753"/>
                </a:lnTo>
                <a:lnTo>
                  <a:pt x="0" y="48037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Freeform 4"/>
          <p:cNvSpPr/>
          <p:nvPr/>
        </p:nvSpPr>
        <p:spPr>
          <a:xfrm>
            <a:off x="8340840" y="6282720"/>
            <a:ext cx="9488520" cy="3319560"/>
          </a:xfrm>
          <a:custGeom>
            <a:avLst/>
            <a:gdLst>
              <a:gd name="textAreaLeft" fmla="*/ 0 w 9488520"/>
              <a:gd name="textAreaRight" fmla="*/ 9489240 w 9488520"/>
              <a:gd name="textAreaTop" fmla="*/ 0 h 3319560"/>
              <a:gd name="textAreaBottom" fmla="*/ 3320280 h 3319560"/>
            </a:gdLst>
            <a:ahLst/>
            <a:rect l="textAreaLeft" t="textAreaTop" r="textAreaRight" b="textAreaBottom"/>
            <a:pathLst>
              <a:path w="9489061" h="3320424">
                <a:moveTo>
                  <a:pt x="0" y="0"/>
                </a:moveTo>
                <a:lnTo>
                  <a:pt x="9489061" y="0"/>
                </a:lnTo>
                <a:lnTo>
                  <a:pt x="9489061" y="3320424"/>
                </a:lnTo>
                <a:lnTo>
                  <a:pt x="0" y="332042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Box 5"/>
          <p:cNvSpPr/>
          <p:nvPr/>
        </p:nvSpPr>
        <p:spPr>
          <a:xfrm>
            <a:off x="517320" y="933480"/>
            <a:ext cx="7156440" cy="18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294"/>
              </a:lnSpc>
            </a:pPr>
            <a:r>
              <a:rPr b="0" lang="en-US" sz="5210" spc="-1" strike="noStrike">
                <a:solidFill>
                  <a:srgbClr val="000000"/>
                </a:solidFill>
                <a:latin typeface="Lato Bold"/>
                <a:ea typeface="Lato Bold"/>
              </a:rPr>
              <a:t>OVERVIEW OF DATA COLLECTED</a:t>
            </a:r>
            <a:endParaRPr b="0" lang="en-IN" sz="52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TextBox 6"/>
          <p:cNvSpPr/>
          <p:nvPr/>
        </p:nvSpPr>
        <p:spPr>
          <a:xfrm>
            <a:off x="517320" y="2937240"/>
            <a:ext cx="6978600" cy="534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49080" indent="-324360" defTabSz="914400">
              <a:lnSpc>
                <a:spcPts val="42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Poppins"/>
                <a:ea typeface="Poppins"/>
              </a:rPr>
              <a:t>Purchases data for November 2023 - February 2024 (plus 3 days of March) collected for analysis.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lvl="1" marL="649080" indent="-324360" defTabSz="914400">
              <a:lnSpc>
                <a:spcPts val="42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Poppins"/>
                <a:ea typeface="Poppins"/>
              </a:rPr>
              <a:t>Data sourced from bills then entered into Excel sheet.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  <a:p>
            <a:pPr lvl="1" marL="649080" indent="-324360" defTabSz="914400">
              <a:lnSpc>
                <a:spcPts val="420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3000" spc="-1" strike="noStrike">
                <a:solidFill>
                  <a:srgbClr val="000000"/>
                </a:solidFill>
                <a:latin typeface="Poppins"/>
                <a:ea typeface="Poppins"/>
              </a:rPr>
              <a:t>All purchases are divided into 6 categories: Stationary, Snacks, Entertainment, Household Item, Cooking Ingredients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AutoShape 3"/>
          <p:cNvSpPr/>
          <p:nvPr/>
        </p:nvSpPr>
        <p:spPr>
          <a:xfrm>
            <a:off x="1028520" y="2186640"/>
            <a:ext cx="36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Freeform 4"/>
          <p:cNvSpPr/>
          <p:nvPr/>
        </p:nvSpPr>
        <p:spPr>
          <a:xfrm>
            <a:off x="10508400" y="154440"/>
            <a:ext cx="6914160" cy="4803840"/>
          </a:xfrm>
          <a:custGeom>
            <a:avLst/>
            <a:gdLst>
              <a:gd name="textAreaLeft" fmla="*/ 0 w 6914160"/>
              <a:gd name="textAreaRight" fmla="*/ 6914880 w 6914160"/>
              <a:gd name="textAreaTop" fmla="*/ 0 h 4803840"/>
              <a:gd name="textAreaBottom" fmla="*/ 4804560 h 4803840"/>
            </a:gdLst>
            <a:ahLst/>
            <a:rect l="textAreaLeft" t="textAreaTop" r="textAreaRight" b="textAreaBottom"/>
            <a:pathLst>
              <a:path w="6914779" h="4804635">
                <a:moveTo>
                  <a:pt x="0" y="0"/>
                </a:moveTo>
                <a:lnTo>
                  <a:pt x="6914779" y="0"/>
                </a:lnTo>
                <a:lnTo>
                  <a:pt x="6914779" y="4804635"/>
                </a:lnTo>
                <a:lnTo>
                  <a:pt x="0" y="480463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Freeform 5"/>
          <p:cNvSpPr/>
          <p:nvPr/>
        </p:nvSpPr>
        <p:spPr>
          <a:xfrm>
            <a:off x="10508400" y="4959000"/>
            <a:ext cx="6865200" cy="5165280"/>
          </a:xfrm>
          <a:custGeom>
            <a:avLst/>
            <a:gdLst>
              <a:gd name="textAreaLeft" fmla="*/ 0 w 6865200"/>
              <a:gd name="textAreaRight" fmla="*/ 6865920 w 6865200"/>
              <a:gd name="textAreaTop" fmla="*/ 0 h 5165280"/>
              <a:gd name="textAreaBottom" fmla="*/ 5166000 h 5165280"/>
            </a:gdLst>
            <a:ahLst/>
            <a:rect l="textAreaLeft" t="textAreaTop" r="textAreaRight" b="textAreaBottom"/>
            <a:pathLst>
              <a:path w="6865799" h="5165876">
                <a:moveTo>
                  <a:pt x="0" y="0"/>
                </a:moveTo>
                <a:lnTo>
                  <a:pt x="6865799" y="0"/>
                </a:lnTo>
                <a:lnTo>
                  <a:pt x="6865799" y="5165877"/>
                </a:lnTo>
                <a:lnTo>
                  <a:pt x="0" y="51658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Box 6"/>
          <p:cNvSpPr/>
          <p:nvPr/>
        </p:nvSpPr>
        <p:spPr>
          <a:xfrm>
            <a:off x="1019160" y="775440"/>
            <a:ext cx="7811280" cy="180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123"/>
              </a:lnSpc>
            </a:pPr>
            <a:r>
              <a:rPr b="0" lang="en-US" sz="5090" spc="-1" strike="noStrike">
                <a:solidFill>
                  <a:srgbClr val="000000"/>
                </a:solidFill>
                <a:latin typeface="Lato Bold"/>
                <a:ea typeface="Lato Bold"/>
              </a:rPr>
              <a:t>GENERAL ANALYSIS OF DATA</a:t>
            </a:r>
            <a:endParaRPr b="0" lang="en-IN" sz="50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Box 7"/>
          <p:cNvSpPr/>
          <p:nvPr/>
        </p:nvSpPr>
        <p:spPr>
          <a:xfrm>
            <a:off x="660600" y="2999160"/>
            <a:ext cx="8822160" cy="66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06400" indent="-403200" defTabSz="914400">
              <a:lnSpc>
                <a:spcPts val="52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000"/>
                </a:solidFill>
                <a:latin typeface="Poppins"/>
                <a:ea typeface="Poppins"/>
              </a:rPr>
              <a:t>Total purchases for the period is ₹57,716</a:t>
            </a:r>
            <a:endParaRPr b="0" lang="en-IN" sz="3740" spc="-1" strike="noStrike">
              <a:solidFill>
                <a:srgbClr val="000000"/>
              </a:solidFill>
              <a:latin typeface="Arial"/>
            </a:endParaRPr>
          </a:p>
          <a:p>
            <a:pPr lvl="1" marL="806400" indent="-403200" defTabSz="914400">
              <a:lnSpc>
                <a:spcPts val="52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000"/>
                </a:solidFill>
                <a:latin typeface="Poppins"/>
                <a:ea typeface="Poppins"/>
              </a:rPr>
              <a:t>Peaked in November and lowest in December due to Chennai floods</a:t>
            </a:r>
            <a:endParaRPr b="0" lang="en-IN" sz="3740" spc="-1" strike="noStrike">
              <a:solidFill>
                <a:srgbClr val="000000"/>
              </a:solidFill>
              <a:latin typeface="Arial"/>
            </a:endParaRPr>
          </a:p>
          <a:p>
            <a:pPr lvl="1" marL="806400" indent="-403200" defTabSz="914400">
              <a:lnSpc>
                <a:spcPts val="52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000"/>
                </a:solidFill>
                <a:latin typeface="Poppins"/>
                <a:ea typeface="Poppins"/>
              </a:rPr>
              <a:t>Average purchase value is ₹198</a:t>
            </a:r>
            <a:endParaRPr b="0" lang="en-IN" sz="3740" spc="-1" strike="noStrike">
              <a:solidFill>
                <a:srgbClr val="000000"/>
              </a:solidFill>
              <a:latin typeface="Arial"/>
            </a:endParaRPr>
          </a:p>
          <a:p>
            <a:pPr lvl="1" marL="806400" indent="-403200" defTabSz="914400">
              <a:lnSpc>
                <a:spcPts val="52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000"/>
                </a:solidFill>
                <a:latin typeface="Poppins"/>
                <a:ea typeface="Poppins"/>
              </a:rPr>
              <a:t>Average quantity purchased is 9 units</a:t>
            </a:r>
            <a:endParaRPr b="0" lang="en-IN" sz="3740" spc="-1" strike="noStrike">
              <a:solidFill>
                <a:srgbClr val="000000"/>
              </a:solidFill>
              <a:latin typeface="Arial"/>
            </a:endParaRPr>
          </a:p>
          <a:p>
            <a:pPr lvl="1" marL="806400" indent="-403200" defTabSz="914400">
              <a:lnSpc>
                <a:spcPts val="522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000"/>
                </a:solidFill>
                <a:latin typeface="Poppins"/>
                <a:ea typeface="Poppins"/>
              </a:rPr>
              <a:t>31 visits made to suppliers - one every 4 days</a:t>
            </a:r>
            <a:endParaRPr b="0" lang="en-IN" sz="37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Box 3"/>
          <p:cNvSpPr/>
          <p:nvPr/>
        </p:nvSpPr>
        <p:spPr>
          <a:xfrm>
            <a:off x="1028880" y="533160"/>
            <a:ext cx="6832080" cy="21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8331"/>
              </a:lnSpc>
            </a:pPr>
            <a:r>
              <a:rPr b="0" lang="en-US" sz="5950" spc="-1" strike="noStrike">
                <a:solidFill>
                  <a:srgbClr val="000000"/>
                </a:solidFill>
                <a:latin typeface="Lato Bold"/>
                <a:ea typeface="Lato Bold"/>
              </a:rPr>
              <a:t>CATEGORY ANALYSIS</a:t>
            </a:r>
            <a:endParaRPr b="0" lang="en-IN" sz="5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AutoShape 4"/>
          <p:cNvSpPr/>
          <p:nvPr/>
        </p:nvSpPr>
        <p:spPr>
          <a:xfrm>
            <a:off x="1028520" y="2186640"/>
            <a:ext cx="36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Freeform 5"/>
          <p:cNvSpPr/>
          <p:nvPr/>
        </p:nvSpPr>
        <p:spPr>
          <a:xfrm>
            <a:off x="9144000" y="483840"/>
            <a:ext cx="7521120" cy="4233600"/>
          </a:xfrm>
          <a:custGeom>
            <a:avLst/>
            <a:gdLst>
              <a:gd name="textAreaLeft" fmla="*/ 0 w 7521120"/>
              <a:gd name="textAreaRight" fmla="*/ 7521840 w 7521120"/>
              <a:gd name="textAreaTop" fmla="*/ 0 h 4233600"/>
              <a:gd name="textAreaBottom" fmla="*/ 4234320 h 4233600"/>
            </a:gdLst>
            <a:ahLst/>
            <a:rect l="textAreaLeft" t="textAreaTop" r="textAreaRight" b="textAreaBottom"/>
            <a:pathLst>
              <a:path w="7521980" h="4234250">
                <a:moveTo>
                  <a:pt x="0" y="0"/>
                </a:moveTo>
                <a:lnTo>
                  <a:pt x="7521980" y="0"/>
                </a:lnTo>
                <a:lnTo>
                  <a:pt x="7521980" y="4234251"/>
                </a:lnTo>
                <a:lnTo>
                  <a:pt x="0" y="42342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Freeform 6"/>
          <p:cNvSpPr/>
          <p:nvPr/>
        </p:nvSpPr>
        <p:spPr>
          <a:xfrm>
            <a:off x="9144000" y="4879440"/>
            <a:ext cx="7521120" cy="5212080"/>
          </a:xfrm>
          <a:custGeom>
            <a:avLst/>
            <a:gdLst>
              <a:gd name="textAreaLeft" fmla="*/ 0 w 7521120"/>
              <a:gd name="textAreaRight" fmla="*/ 7521840 w 7521120"/>
              <a:gd name="textAreaTop" fmla="*/ 0 h 5212080"/>
              <a:gd name="textAreaBottom" fmla="*/ 5212800 h 5212080"/>
            </a:gdLst>
            <a:ahLst/>
            <a:rect l="textAreaLeft" t="textAreaTop" r="textAreaRight" b="textAreaBottom"/>
            <a:pathLst>
              <a:path w="7521980" h="5212703">
                <a:moveTo>
                  <a:pt x="0" y="0"/>
                </a:moveTo>
                <a:lnTo>
                  <a:pt x="7521980" y="0"/>
                </a:lnTo>
                <a:lnTo>
                  <a:pt x="7521980" y="5212703"/>
                </a:lnTo>
                <a:lnTo>
                  <a:pt x="0" y="521270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Box 7"/>
          <p:cNvSpPr/>
          <p:nvPr/>
        </p:nvSpPr>
        <p:spPr>
          <a:xfrm>
            <a:off x="870120" y="2805120"/>
            <a:ext cx="7640280" cy="647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14240" indent="-357120" defTabSz="914400">
              <a:lnSpc>
                <a:spcPts val="463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9" spc="-1" strike="noStrike">
                <a:solidFill>
                  <a:srgbClr val="000000"/>
                </a:solidFill>
                <a:latin typeface="Poppins"/>
                <a:ea typeface="Poppins"/>
              </a:rPr>
              <a:t>93% of all purchases are made on snacks and stationary. 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  <a:p>
            <a:pPr lvl="1" marL="714240" indent="-357120" defTabSz="914400">
              <a:lnSpc>
                <a:spcPts val="463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9" spc="-1" strike="noStrike">
                <a:solidFill>
                  <a:srgbClr val="000000"/>
                </a:solidFill>
                <a:latin typeface="Poppins"/>
                <a:ea typeface="Poppins"/>
              </a:rPr>
              <a:t>Stationary - low price, high quantity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  <a:p>
            <a:pPr lvl="1" marL="714240" indent="-357120" defTabSz="914400">
              <a:lnSpc>
                <a:spcPts val="463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9" spc="-1" strike="noStrike">
                <a:solidFill>
                  <a:srgbClr val="000000"/>
                </a:solidFill>
                <a:latin typeface="Poppins"/>
                <a:ea typeface="Poppins"/>
              </a:rPr>
              <a:t>Snacks - high price, low quantity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  <a:p>
            <a:pPr lvl="1" marL="714240" indent="-357120" defTabSz="914400">
              <a:lnSpc>
                <a:spcPts val="463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9" spc="-1" strike="noStrike">
                <a:solidFill>
                  <a:srgbClr val="000000"/>
                </a:solidFill>
                <a:latin typeface="Poppins"/>
                <a:ea typeface="Poppins"/>
              </a:rPr>
              <a:t>Varying trends -  stationary peaks in November, snacks in February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  <a:p>
            <a:pPr lvl="1" marL="714240" indent="-357120" defTabSz="914400">
              <a:lnSpc>
                <a:spcPts val="463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309" spc="-1" strike="noStrike">
                <a:solidFill>
                  <a:srgbClr val="000000"/>
                </a:solidFill>
                <a:latin typeface="Poppins"/>
                <a:ea typeface="Poppins"/>
              </a:rPr>
              <a:t>7% spent on ‘minor’ categories is insignificant and scattered across products.</a:t>
            </a:r>
            <a:endParaRPr b="0" lang="en-IN" sz="330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Box 3"/>
          <p:cNvSpPr/>
          <p:nvPr/>
        </p:nvSpPr>
        <p:spPr>
          <a:xfrm>
            <a:off x="1441080" y="743760"/>
            <a:ext cx="5829840" cy="240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9462"/>
              </a:lnSpc>
            </a:pPr>
            <a:r>
              <a:rPr b="0" lang="en-US" sz="6760" spc="-1" strike="noStrike">
                <a:solidFill>
                  <a:srgbClr val="000000"/>
                </a:solidFill>
                <a:latin typeface="Lato Bold"/>
                <a:ea typeface="Lato Bold"/>
              </a:rPr>
              <a:t>PRODUCT ANALYSIS</a:t>
            </a:r>
            <a:endParaRPr b="0" lang="en-IN" sz="67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AutoShape 4"/>
          <p:cNvSpPr/>
          <p:nvPr/>
        </p:nvSpPr>
        <p:spPr>
          <a:xfrm>
            <a:off x="1028520" y="2186640"/>
            <a:ext cx="36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Freeform 5"/>
          <p:cNvSpPr/>
          <p:nvPr/>
        </p:nvSpPr>
        <p:spPr>
          <a:xfrm>
            <a:off x="7876080" y="2697840"/>
            <a:ext cx="10076040" cy="6059520"/>
          </a:xfrm>
          <a:custGeom>
            <a:avLst/>
            <a:gdLst>
              <a:gd name="textAreaLeft" fmla="*/ 0 w 10076040"/>
              <a:gd name="textAreaRight" fmla="*/ 10076760 w 10076040"/>
              <a:gd name="textAreaTop" fmla="*/ 0 h 6059520"/>
              <a:gd name="textAreaBottom" fmla="*/ 6060240 h 6059520"/>
            </a:gdLst>
            <a:ahLst/>
            <a:rect l="textAreaLeft" t="textAreaTop" r="textAreaRight" b="textAreaBottom"/>
            <a:pathLst>
              <a:path w="10076702" h="6060296">
                <a:moveTo>
                  <a:pt x="0" y="0"/>
                </a:moveTo>
                <a:lnTo>
                  <a:pt x="10076703" y="0"/>
                </a:lnTo>
                <a:lnTo>
                  <a:pt x="10076703" y="6060295"/>
                </a:lnTo>
                <a:lnTo>
                  <a:pt x="0" y="60602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Box 6"/>
          <p:cNvSpPr/>
          <p:nvPr/>
        </p:nvSpPr>
        <p:spPr>
          <a:xfrm>
            <a:off x="1179360" y="3267000"/>
            <a:ext cx="6354000" cy="558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4480" indent="-282240" defTabSz="914400">
              <a:lnSpc>
                <a:spcPts val="366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000000"/>
                </a:solidFill>
                <a:latin typeface="Poppins"/>
                <a:ea typeface="Poppins"/>
              </a:rPr>
              <a:t>Top 10 most purchased items account for 74% of total purchases, resembling a Pareto distribution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  <a:p>
            <a:pPr lvl="1" marL="564480" indent="-282240" defTabSz="914400">
              <a:lnSpc>
                <a:spcPts val="366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000000"/>
                </a:solidFill>
                <a:latin typeface="Poppins"/>
                <a:ea typeface="Poppins"/>
              </a:rPr>
              <a:t>However, frequency of purchases doesn’t mirror total expenditure - some items are bought frequently and in low amounts, and vice versa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  <a:p>
            <a:pPr lvl="1" marL="564480" indent="-282240" defTabSz="914400">
              <a:lnSpc>
                <a:spcPts val="366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000000"/>
                </a:solidFill>
                <a:latin typeface="Poppins"/>
                <a:ea typeface="Poppins"/>
              </a:rPr>
              <a:t>Prices of snack items tend to be volatile - high standard deviation, as opposed to stationary products.</a:t>
            </a:r>
            <a:endParaRPr b="0" lang="en-IN" sz="26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2"/>
          <p:cNvSpPr/>
          <p:nvPr/>
        </p:nvSpPr>
        <p:spPr>
          <a:xfrm>
            <a:off x="0" y="-3600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Freeform 3"/>
          <p:cNvSpPr/>
          <p:nvPr/>
        </p:nvSpPr>
        <p:spPr>
          <a:xfrm>
            <a:off x="8471160" y="2349360"/>
            <a:ext cx="9516240" cy="5381280"/>
          </a:xfrm>
          <a:custGeom>
            <a:avLst/>
            <a:gdLst>
              <a:gd name="textAreaLeft" fmla="*/ 0 w 9516240"/>
              <a:gd name="textAreaRight" fmla="*/ 9516960 w 9516240"/>
              <a:gd name="textAreaTop" fmla="*/ 0 h 5381280"/>
              <a:gd name="textAreaBottom" fmla="*/ 5382000 h 5381280"/>
            </a:gdLst>
            <a:ahLst/>
            <a:rect l="textAreaLeft" t="textAreaTop" r="textAreaRight" b="textAreaBottom"/>
            <a:pathLst>
              <a:path w="9516946" h="5382142">
                <a:moveTo>
                  <a:pt x="0" y="0"/>
                </a:moveTo>
                <a:lnTo>
                  <a:pt x="9516946" y="0"/>
                </a:lnTo>
                <a:lnTo>
                  <a:pt x="9516946" y="5382142"/>
                </a:lnTo>
                <a:lnTo>
                  <a:pt x="0" y="538214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Box 4"/>
          <p:cNvSpPr/>
          <p:nvPr/>
        </p:nvSpPr>
        <p:spPr>
          <a:xfrm>
            <a:off x="764640" y="1312560"/>
            <a:ext cx="6407640" cy="19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38"/>
              </a:lnSpc>
            </a:pPr>
            <a:r>
              <a:rPr b="0" lang="en-US" sz="5600" spc="-1" strike="noStrike">
                <a:solidFill>
                  <a:srgbClr val="000000"/>
                </a:solidFill>
                <a:latin typeface="Lato Bold"/>
                <a:ea typeface="Lato Bold"/>
              </a:rPr>
              <a:t>DISCOUNT ANALYSIS</a:t>
            </a:r>
            <a:endParaRPr b="0" lang="en-IN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Box 5"/>
          <p:cNvSpPr/>
          <p:nvPr/>
        </p:nvSpPr>
        <p:spPr>
          <a:xfrm>
            <a:off x="439920" y="3520440"/>
            <a:ext cx="7633080" cy="54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57360" indent="-328680" defTabSz="914400">
              <a:lnSpc>
                <a:spcPts val="426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Discounts availed on only 12.5% of total purchases - a huge opportunity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7360" indent="-328680" defTabSz="914400">
              <a:lnSpc>
                <a:spcPts val="426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As mentioned, average purchase quantity is very low - 9 units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7360" indent="-328680" defTabSz="914400">
              <a:lnSpc>
                <a:spcPts val="426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Purchases are also made very frequently - every 4 days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7360" indent="-328680" defTabSz="914400">
              <a:lnSpc>
                <a:spcPts val="4263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However, not much wiggle room since snacks products are often perishable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2"/>
          <p:cNvSpPr/>
          <p:nvPr/>
        </p:nvSpPr>
        <p:spPr>
          <a:xfrm>
            <a:off x="36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Box 3"/>
          <p:cNvSpPr/>
          <p:nvPr/>
        </p:nvSpPr>
        <p:spPr>
          <a:xfrm>
            <a:off x="3509640" y="685800"/>
            <a:ext cx="10098720" cy="178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7041"/>
              </a:lnSpc>
            </a:pPr>
            <a:r>
              <a:rPr b="0" lang="en-US" sz="5030" spc="-1" strike="noStrike">
                <a:solidFill>
                  <a:srgbClr val="000000"/>
                </a:solidFill>
                <a:latin typeface="Lato Bold"/>
                <a:ea typeface="Lato Bold"/>
              </a:rPr>
              <a:t>RECOMMENDATIONS FOR THE BUSINESS</a:t>
            </a:r>
            <a:endParaRPr b="0" lang="en-IN" sz="50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AutoShape 4"/>
          <p:cNvSpPr/>
          <p:nvPr/>
        </p:nvSpPr>
        <p:spPr>
          <a:xfrm>
            <a:off x="1028520" y="2186640"/>
            <a:ext cx="360" cy="360"/>
          </a:xfrm>
          <a:prstGeom prst="line">
            <a:avLst/>
          </a:prstGeom>
          <a:ln w="1905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5"/>
          <p:cNvSpPr/>
          <p:nvPr/>
        </p:nvSpPr>
        <p:spPr>
          <a:xfrm>
            <a:off x="1629720" y="2700000"/>
            <a:ext cx="15027480" cy="70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55200" indent="-327600" defTabSz="914400">
              <a:lnSpc>
                <a:spcPts val="4246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Narrower product line </a:t>
            </a:r>
            <a:r>
              <a:rPr b="0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- </a:t>
            </a: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too many goods being dealt without coordination with each other. Best to focus on the top stationary and snacks products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5200" indent="-327600" defTabSz="914400">
              <a:lnSpc>
                <a:spcPts val="4246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Bulk purchasing</a:t>
            </a:r>
            <a:r>
              <a:rPr b="1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 </a:t>
            </a: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-  beyond saving time, will also help obtain discounts,  obtain better prices and reduce delivery costs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5200" indent="-327600" defTabSz="914400">
              <a:lnSpc>
                <a:spcPts val="4246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Negotiate better discounts</a:t>
            </a: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 - through bulk purchasing and building sustained relationships with selected suppliers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5200" indent="-327600" defTabSz="914400">
              <a:lnSpc>
                <a:spcPts val="4246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Seasonal Planning </a:t>
            </a:r>
            <a:r>
              <a:rPr b="0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- </a:t>
            </a: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fluctuations seen based on month and season, planning in advance will make purchases more predictable and obtain better prices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5200" indent="-327600" defTabSz="914400">
              <a:lnSpc>
                <a:spcPts val="4246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Coordinated, structured purchasing system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  <a:p>
            <a:pPr lvl="1" marL="655200" indent="-327600" defTabSz="914400">
              <a:lnSpc>
                <a:spcPts val="4246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Collection and maintenance of data </a:t>
            </a:r>
            <a:r>
              <a:rPr b="0" lang="en-US" sz="3040" spc="-1" strike="noStrike">
                <a:solidFill>
                  <a:srgbClr val="000000"/>
                </a:solidFill>
                <a:latin typeface="Poppins Bold"/>
                <a:ea typeface="Poppins Bold"/>
              </a:rPr>
              <a:t>- </a:t>
            </a:r>
            <a:r>
              <a:rPr b="0" lang="en-US" sz="3040" spc="-1" strike="noStrike">
                <a:solidFill>
                  <a:srgbClr val="000000"/>
                </a:solidFill>
                <a:latin typeface="Poppins"/>
                <a:ea typeface="Poppins"/>
              </a:rPr>
              <a:t>essential to maintain a record of all business activity, to help analyse performance and help students!</a:t>
            </a:r>
            <a:endParaRPr b="0" lang="en-IN" sz="304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Application>LibreOffice/24.2.5.2$Linux_X86_64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DAGPCegpEMM</dc:identifier>
  <dc:language>en-IN</dc:language>
  <cp:lastModifiedBy/>
  <dcterms:modified xsi:type="dcterms:W3CDTF">2024-08-28T11:54:35Z</dcterms:modified>
  <cp:revision>8</cp:revision>
  <dc:subject/>
  <dc:title>BDM_presentation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